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320" r:id="rId2"/>
    <p:sldId id="292" r:id="rId3"/>
    <p:sldId id="330" r:id="rId4"/>
    <p:sldId id="329" r:id="rId5"/>
    <p:sldId id="331" r:id="rId6"/>
    <p:sldId id="326" r:id="rId7"/>
    <p:sldId id="335" r:id="rId8"/>
    <p:sldId id="328" r:id="rId9"/>
    <p:sldId id="293" r:id="rId10"/>
    <p:sldId id="296" r:id="rId11"/>
    <p:sldId id="297" r:id="rId12"/>
    <p:sldId id="317" r:id="rId13"/>
    <p:sldId id="298" r:id="rId14"/>
    <p:sldId id="318" r:id="rId15"/>
    <p:sldId id="291" r:id="rId16"/>
    <p:sldId id="321" r:id="rId17"/>
    <p:sldId id="322" r:id="rId18"/>
    <p:sldId id="300" r:id="rId19"/>
    <p:sldId id="312" r:id="rId20"/>
    <p:sldId id="313" r:id="rId21"/>
    <p:sldId id="316" r:id="rId22"/>
    <p:sldId id="314" r:id="rId23"/>
    <p:sldId id="315" r:id="rId24"/>
    <p:sldId id="301" r:id="rId25"/>
    <p:sldId id="303" r:id="rId26"/>
    <p:sldId id="324" r:id="rId27"/>
    <p:sldId id="304" r:id="rId28"/>
    <p:sldId id="305" r:id="rId29"/>
    <p:sldId id="334" r:id="rId30"/>
    <p:sldId id="32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A531E-5697-4C00-92A4-F2F2110D392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70C0D-958C-4EE8-A973-70066B41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0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70C0D-958C-4EE8-A973-70066B4130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4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70C0D-958C-4EE8-A973-70066B4130FD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6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70C0D-958C-4EE8-A973-70066B4130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3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70C0D-958C-4EE8-A973-70066B4130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9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24C0C8-E0E5-49CA-9FE1-5F9F1119503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14A986-C0A8-406E-A21F-A4EC7AE4AD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C0C8-E0E5-49CA-9FE1-5F9F1119503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A986-C0A8-406E-A21F-A4EC7AE4A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C0C8-E0E5-49CA-9FE1-5F9F1119503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A986-C0A8-406E-A21F-A4EC7AE4A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24C0C8-E0E5-49CA-9FE1-5F9F1119503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14A986-C0A8-406E-A21F-A4EC7AE4AD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24C0C8-E0E5-49CA-9FE1-5F9F1119503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14A986-C0A8-406E-A21F-A4EC7AE4AD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C0C8-E0E5-49CA-9FE1-5F9F1119503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A986-C0A8-406E-A21F-A4EC7AE4AD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C0C8-E0E5-49CA-9FE1-5F9F1119503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A986-C0A8-406E-A21F-A4EC7AE4AD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24C0C8-E0E5-49CA-9FE1-5F9F1119503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14A986-C0A8-406E-A21F-A4EC7AE4AD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C0C8-E0E5-49CA-9FE1-5F9F1119503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A986-C0A8-406E-A21F-A4EC7AE4AD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24C0C8-E0E5-49CA-9FE1-5F9F1119503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14A986-C0A8-406E-A21F-A4EC7AE4ADF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24C0C8-E0E5-49CA-9FE1-5F9F1119503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14A986-C0A8-406E-A21F-A4EC7AE4ADF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24C0C8-E0E5-49CA-9FE1-5F9F1119503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14A986-C0A8-406E-A21F-A4EC7AE4ADF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abs/pii/S1083879120305061#!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2286000"/>
            <a:ext cx="8305800" cy="1777923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en-US" sz="2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Calibri"/>
                <a:cs typeface="Arial"/>
              </a:rPr>
              <a:t>Haploidentical</a:t>
            </a: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Calibri"/>
                <a:cs typeface="Arial"/>
              </a:rPr>
              <a:t> hematopoietic cell </a:t>
            </a: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Calibri"/>
                <a:cs typeface="Arial"/>
              </a:rPr>
              <a:t>Transplantation </a:t>
            </a: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Calibri"/>
                <a:cs typeface="Arial"/>
              </a:rPr>
              <a:t>for </a:t>
            </a:r>
            <a:r>
              <a:rPr lang="en-U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Calibri"/>
                <a:cs typeface="Arial"/>
              </a:rPr>
              <a:t>Lymphoma</a:t>
            </a:r>
            <a:endParaRPr lang="en-U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prstClr val="black"/>
                </a:solidFill>
                <a:ea typeface="Calibri"/>
                <a:cs typeface="Arial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0" y="50292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Maryam Barkhordar MD</a:t>
            </a:r>
          </a:p>
          <a:p>
            <a:pPr algn="ctr"/>
            <a:r>
              <a:rPr lang="sv-SE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Shahrivar 1399</a:t>
            </a:r>
          </a:p>
          <a:p>
            <a:pPr algn="ctr"/>
            <a:r>
              <a:rPr lang="sv-SE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Shariaty Hospital</a:t>
            </a:r>
            <a:endParaRPr lang="sv-SE" sz="1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28600"/>
            <a:ext cx="3352800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838200"/>
            <a:ext cx="8534400" cy="6847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03887"/>
            <a:ext cx="8534400" cy="35850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8300" y="6250218"/>
            <a:ext cx="2994731" cy="317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ea typeface="Calibri"/>
                <a:cs typeface="Arial"/>
              </a:rPr>
              <a:t>G </a:t>
            </a:r>
            <a:r>
              <a:rPr lang="en-US" sz="1400" b="1" dirty="0" err="1">
                <a:ea typeface="Calibri"/>
                <a:cs typeface="Arial"/>
              </a:rPr>
              <a:t>Fatobene</a:t>
            </a:r>
            <a:r>
              <a:rPr lang="en-US" sz="1400" b="1" dirty="0">
                <a:ea typeface="Calibri"/>
                <a:cs typeface="Arial"/>
              </a:rPr>
              <a:t>, J </a:t>
            </a:r>
            <a:r>
              <a:rPr lang="en-US" sz="1400" b="1" dirty="0" err="1">
                <a:ea typeface="Calibri"/>
                <a:cs typeface="Arial"/>
              </a:rPr>
              <a:t>Clin</a:t>
            </a:r>
            <a:r>
              <a:rPr lang="en-US" sz="1400" b="1" dirty="0">
                <a:ea typeface="Calibri"/>
                <a:cs typeface="Arial"/>
              </a:rPr>
              <a:t> </a:t>
            </a:r>
            <a:r>
              <a:rPr lang="en-US" sz="1400" b="1" dirty="0" err="1">
                <a:ea typeface="Calibri"/>
                <a:cs typeface="Arial"/>
              </a:rPr>
              <a:t>Oncol</a:t>
            </a:r>
            <a:r>
              <a:rPr lang="en-US" sz="1400" b="1" dirty="0">
                <a:ea typeface="Calibri"/>
                <a:cs typeface="Arial"/>
              </a:rPr>
              <a:t>, 2020</a:t>
            </a:r>
            <a:endParaRPr lang="en-US" sz="1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0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2" y="1066800"/>
            <a:ext cx="8607738" cy="3611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547" y="4791105"/>
            <a:ext cx="3781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1600" dirty="0" smtClean="0"/>
              <a:t>A) Transplantation-related mortality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181600" y="4852661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(B) Relapse or progression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730169" y="6102012"/>
            <a:ext cx="2994731" cy="317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ea typeface="Calibri"/>
                <a:cs typeface="Arial"/>
              </a:rPr>
              <a:t>G </a:t>
            </a:r>
            <a:r>
              <a:rPr lang="en-US" sz="1400" b="1" dirty="0" err="1">
                <a:ea typeface="Calibri"/>
                <a:cs typeface="Arial"/>
              </a:rPr>
              <a:t>Fatobene</a:t>
            </a:r>
            <a:r>
              <a:rPr lang="en-US" sz="1400" b="1" dirty="0">
                <a:ea typeface="Calibri"/>
                <a:cs typeface="Arial"/>
              </a:rPr>
              <a:t>, J </a:t>
            </a:r>
            <a:r>
              <a:rPr lang="en-US" sz="1400" b="1" dirty="0" err="1">
                <a:ea typeface="Calibri"/>
                <a:cs typeface="Arial"/>
              </a:rPr>
              <a:t>Clin</a:t>
            </a:r>
            <a:r>
              <a:rPr lang="en-US" sz="1400" b="1" dirty="0">
                <a:ea typeface="Calibri"/>
                <a:cs typeface="Arial"/>
              </a:rPr>
              <a:t> </a:t>
            </a:r>
            <a:r>
              <a:rPr lang="en-US" sz="1400" b="1" dirty="0" err="1">
                <a:ea typeface="Calibri"/>
                <a:cs typeface="Arial"/>
              </a:rPr>
              <a:t>Oncol</a:t>
            </a:r>
            <a:r>
              <a:rPr lang="en-US" sz="1400" b="1" dirty="0">
                <a:ea typeface="Calibri"/>
                <a:cs typeface="Arial"/>
              </a:rPr>
              <a:t>, 2020</a:t>
            </a:r>
            <a:endParaRPr lang="en-US" sz="1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8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" y="457200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Relapse</a:t>
            </a:r>
          </a:p>
          <a:p>
            <a:endParaRPr lang="en-US" sz="2800" b="1" dirty="0" smtClean="0"/>
          </a:p>
          <a:p>
            <a:r>
              <a:rPr lang="en-US" sz="2800" dirty="0" smtClean="0"/>
              <a:t>Relapse risks were higher in patients with diffuse large B-cell lymphoma (DLBCL; HR, 2.30; P , .0001) and mantle cell lymphoma (HR, 2.13; P = .007) compared with Hodgkin lymphoma (interaction P = .34)</a:t>
            </a:r>
          </a:p>
          <a:p>
            <a:endParaRPr lang="en-US" sz="2800" dirty="0"/>
          </a:p>
          <a:p>
            <a:r>
              <a:rPr lang="en-US" sz="2800" dirty="0" smtClean="0"/>
              <a:t>and patients with disease status of partial response (HR, 1.93; P , .0001) and chemotherapy refractory (HR, 3.39; P , .0001) compared with complete remission (interaction P = .23)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118789" y="6178465"/>
            <a:ext cx="2994731" cy="317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Arial"/>
              </a:rPr>
              <a:t>G </a:t>
            </a:r>
            <a:r>
              <a:rPr lang="en-US" sz="1400" b="1" dirty="0" err="1">
                <a:solidFill>
                  <a:prstClr val="black"/>
                </a:solidFill>
                <a:ea typeface="Calibri"/>
                <a:cs typeface="Arial"/>
              </a:rPr>
              <a:t>Fatobene</a:t>
            </a:r>
            <a:r>
              <a:rPr lang="en-US" sz="1400" b="1" dirty="0">
                <a:solidFill>
                  <a:prstClr val="black"/>
                </a:solidFill>
                <a:ea typeface="Calibri"/>
                <a:cs typeface="Arial"/>
              </a:rPr>
              <a:t>, J </a:t>
            </a:r>
            <a:r>
              <a:rPr lang="en-US" sz="1400" b="1" dirty="0" err="1">
                <a:solidFill>
                  <a:prstClr val="black"/>
                </a:solidFill>
                <a:ea typeface="Calibri"/>
                <a:cs typeface="Arial"/>
              </a:rPr>
              <a:t>Clin</a:t>
            </a:r>
            <a:r>
              <a:rPr lang="en-US" sz="1400" b="1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ea typeface="Calibri"/>
                <a:cs typeface="Arial"/>
              </a:rPr>
              <a:t>Oncol</a:t>
            </a:r>
            <a:r>
              <a:rPr lang="en-US" sz="1400" b="1" dirty="0">
                <a:solidFill>
                  <a:prstClr val="black"/>
                </a:solidFill>
                <a:ea typeface="Calibri"/>
                <a:cs typeface="Arial"/>
              </a:rPr>
              <a:t>, 2020</a:t>
            </a:r>
            <a:endParaRPr lang="en-US" sz="12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2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" y="990600"/>
            <a:ext cx="8708176" cy="37533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4743953"/>
            <a:ext cx="2196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sz="2000" dirty="0" smtClean="0"/>
              <a:t>A) Overall survival.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953000" y="4743953"/>
            <a:ext cx="3168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sz="2000" dirty="0" smtClean="0"/>
              <a:t>B) Progression-free survival.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428987" y="6172199"/>
            <a:ext cx="2613216" cy="285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100" b="1" dirty="0">
                <a:solidFill>
                  <a:prstClr val="black"/>
                </a:solidFill>
                <a:ea typeface="Calibri"/>
                <a:cs typeface="Arial"/>
              </a:rPr>
              <a:t>G </a:t>
            </a:r>
            <a:r>
              <a:rPr lang="en-US" sz="1200" b="1" dirty="0" err="1">
                <a:solidFill>
                  <a:prstClr val="black"/>
                </a:solidFill>
                <a:ea typeface="Calibri"/>
                <a:cs typeface="Arial"/>
              </a:rPr>
              <a:t>Fatobene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Arial"/>
              </a:rPr>
              <a:t>, J </a:t>
            </a:r>
            <a:r>
              <a:rPr lang="en-US" sz="1200" b="1" dirty="0" err="1">
                <a:solidFill>
                  <a:prstClr val="black"/>
                </a:solidFill>
                <a:ea typeface="Calibri"/>
                <a:cs typeface="Arial"/>
              </a:rPr>
              <a:t>Clin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ea typeface="Calibri"/>
                <a:cs typeface="Arial"/>
              </a:rPr>
              <a:t>Oncol</a:t>
            </a:r>
            <a:r>
              <a:rPr lang="en-US" sz="1200" b="1" dirty="0">
                <a:solidFill>
                  <a:prstClr val="black"/>
                </a:solidFill>
                <a:ea typeface="Calibri"/>
                <a:cs typeface="Arial"/>
              </a:rPr>
              <a:t>, 2020</a:t>
            </a:r>
            <a:endParaRPr lang="en-US" sz="11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1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" y="1066800"/>
            <a:ext cx="7696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Overal</a:t>
            </a:r>
            <a:r>
              <a:rPr lang="en-US" sz="2800" b="1" dirty="0" smtClean="0"/>
              <a:t> survival:</a:t>
            </a:r>
          </a:p>
          <a:p>
            <a:endParaRPr lang="en-US" sz="2800" dirty="0" smtClean="0"/>
          </a:p>
          <a:p>
            <a:r>
              <a:rPr lang="en-US" sz="2800" dirty="0" smtClean="0"/>
              <a:t>Risks were higher for patients with DLBCL (HR, 1.75; P = .002) and T-cell lymphoma (HR, 1.64; P = .01) (interaction P = .81); </a:t>
            </a:r>
          </a:p>
          <a:p>
            <a:r>
              <a:rPr lang="en-US" sz="2800" dirty="0" smtClean="0"/>
              <a:t>and patients with a disease status of partial response (HR, 1.49; P = .002) and chemotherapy refractory (HR, 2.29; P , .0001) compared with complete remission </a:t>
            </a:r>
          </a:p>
          <a:p>
            <a:r>
              <a:rPr lang="en-US" sz="2800" dirty="0" smtClean="0"/>
              <a:t>(interaction P = .33).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715000" y="6144880"/>
            <a:ext cx="2994731" cy="317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Arial"/>
              </a:rPr>
              <a:t>G </a:t>
            </a:r>
            <a:r>
              <a:rPr lang="en-US" sz="1400" b="1" dirty="0" err="1">
                <a:solidFill>
                  <a:prstClr val="black"/>
                </a:solidFill>
                <a:ea typeface="Calibri"/>
                <a:cs typeface="Arial"/>
              </a:rPr>
              <a:t>Fatobene</a:t>
            </a:r>
            <a:r>
              <a:rPr lang="en-US" sz="1400" b="1" dirty="0">
                <a:solidFill>
                  <a:prstClr val="black"/>
                </a:solidFill>
                <a:ea typeface="Calibri"/>
                <a:cs typeface="Arial"/>
              </a:rPr>
              <a:t>, J </a:t>
            </a:r>
            <a:r>
              <a:rPr lang="en-US" sz="1400" b="1" dirty="0" err="1">
                <a:solidFill>
                  <a:prstClr val="black"/>
                </a:solidFill>
                <a:ea typeface="Calibri"/>
                <a:cs typeface="Arial"/>
              </a:rPr>
              <a:t>Clin</a:t>
            </a:r>
            <a:r>
              <a:rPr lang="en-US" sz="1400" b="1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ea typeface="Calibri"/>
                <a:cs typeface="Arial"/>
              </a:rPr>
              <a:t>Oncol</a:t>
            </a:r>
            <a:r>
              <a:rPr lang="en-US" sz="1400" b="1" dirty="0">
                <a:solidFill>
                  <a:prstClr val="black"/>
                </a:solidFill>
                <a:ea typeface="Calibri"/>
                <a:cs typeface="Arial"/>
              </a:rPr>
              <a:t>, 2020</a:t>
            </a:r>
            <a:endParaRPr lang="en-US" sz="12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8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0" y="533400"/>
            <a:ext cx="8361874" cy="36576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0200" y="6200873"/>
            <a:ext cx="2758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 </a:t>
            </a:r>
            <a:r>
              <a:rPr lang="en-US" sz="1400" dirty="0" err="1"/>
              <a:t>Dreger</a:t>
            </a:r>
            <a:r>
              <a:rPr lang="en-US" sz="1400" dirty="0"/>
              <a:t>, Blood advances, 2019</a:t>
            </a:r>
          </a:p>
        </p:txBody>
      </p:sp>
    </p:spTree>
    <p:extLst>
      <p:ext uri="{BB962C8B-B14F-4D97-AF65-F5344CB8AC3E}">
        <p14:creationId xmlns:p14="http://schemas.microsoft.com/office/powerpoint/2010/main" val="10537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990600"/>
            <a:ext cx="8592750" cy="8859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3" y="1876516"/>
            <a:ext cx="8364118" cy="2390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2600" y="6096000"/>
            <a:ext cx="2688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</a:rPr>
              <a:t>P </a:t>
            </a:r>
            <a:r>
              <a:rPr lang="en-US" sz="1200" b="1" dirty="0" err="1">
                <a:solidFill>
                  <a:prstClr val="black"/>
                </a:solidFill>
              </a:rPr>
              <a:t>Dreger</a:t>
            </a:r>
            <a:r>
              <a:rPr lang="en-US" sz="1200" b="1" dirty="0">
                <a:solidFill>
                  <a:prstClr val="black"/>
                </a:solidFill>
              </a:rPr>
              <a:t>, Blood advances, 2019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0" y="457200"/>
            <a:ext cx="8392697" cy="351521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0" y="3972416"/>
            <a:ext cx="8268855" cy="21243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6400800"/>
            <a:ext cx="23246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P </a:t>
            </a:r>
            <a:r>
              <a:rPr lang="en-US" sz="1100" b="1" dirty="0" err="1">
                <a:solidFill>
                  <a:prstClr val="black"/>
                </a:solidFill>
              </a:rPr>
              <a:t>Dreger</a:t>
            </a:r>
            <a:r>
              <a:rPr lang="en-US" sz="1100" b="1" dirty="0">
                <a:solidFill>
                  <a:prstClr val="black"/>
                </a:solidFill>
              </a:rPr>
              <a:t>, Blood advances, 2019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17577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 total of 1438 patients (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haplo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132; MSD, 525; MUD TCD1, 403; and MUD TCD2, 378) were included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• Three-year OS and PFS after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haplo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-HCT was 46% and 38%, respectively, in DLBCL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•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PTCy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-based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haplo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-HCT provides lower chronic GVHD rates compared with matched sibling or unrelated donor HCT in DLBCL.</a:t>
            </a:r>
          </a:p>
          <a:p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This study suggests that in DLBCL outcome after RIC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haplo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-HCT with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PTCy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may be comparable to that after RIC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allo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-HCT using matched donors despite a lower risk of chronic GVHD.</a:t>
            </a:r>
          </a:p>
          <a:p>
            <a:endParaRPr 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6249888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ndalus" pitchFamily="18" charset="-78"/>
                <a:cs typeface="Andalus" pitchFamily="18" charset="-78"/>
              </a:rPr>
              <a:t>P </a:t>
            </a:r>
            <a:r>
              <a:rPr lang="en-US" sz="1200" dirty="0" err="1">
                <a:latin typeface="Andalus" pitchFamily="18" charset="-78"/>
                <a:cs typeface="Andalus" pitchFamily="18" charset="-78"/>
              </a:rPr>
              <a:t>Dreger</a:t>
            </a:r>
            <a:r>
              <a:rPr lang="en-US" sz="1200" dirty="0">
                <a:latin typeface="Andalus" pitchFamily="18" charset="-78"/>
                <a:cs typeface="Andalus" pitchFamily="18" charset="-78"/>
              </a:rPr>
              <a:t>, Blood advances, 2019</a:t>
            </a:r>
          </a:p>
        </p:txBody>
      </p:sp>
    </p:spTree>
    <p:extLst>
      <p:ext uri="{BB962C8B-B14F-4D97-AF65-F5344CB8AC3E}">
        <p14:creationId xmlns:p14="http://schemas.microsoft.com/office/powerpoint/2010/main" val="10592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85" y="4993583"/>
            <a:ext cx="5670330" cy="74179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2" y="1219200"/>
            <a:ext cx="7596757" cy="3733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1324" y="611473"/>
            <a:ext cx="5049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PFS                                         OS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7400" y="6248400"/>
            <a:ext cx="2390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/>
              <a:t>Dreger</a:t>
            </a:r>
            <a:r>
              <a:rPr lang="en-US" sz="1200" dirty="0"/>
              <a:t>, Blood advances, 2019</a:t>
            </a:r>
          </a:p>
        </p:txBody>
      </p:sp>
    </p:spTree>
    <p:extLst>
      <p:ext uri="{BB962C8B-B14F-4D97-AF65-F5344CB8AC3E}">
        <p14:creationId xmlns:p14="http://schemas.microsoft.com/office/powerpoint/2010/main" val="39200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7" y="381000"/>
            <a:ext cx="8700377" cy="53394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0" y="5943600"/>
            <a:ext cx="2277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EBMT hand book 2019</a:t>
            </a:r>
          </a:p>
        </p:txBody>
      </p:sp>
    </p:spTree>
    <p:extLst>
      <p:ext uri="{BB962C8B-B14F-4D97-AF65-F5344CB8AC3E}">
        <p14:creationId xmlns:p14="http://schemas.microsoft.com/office/powerpoint/2010/main" val="37071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5" y="914400"/>
            <a:ext cx="8954750" cy="34009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3" y="4495800"/>
            <a:ext cx="7725854" cy="1286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29289" y="6248400"/>
            <a:ext cx="2390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/>
              <a:t>Dreger</a:t>
            </a:r>
            <a:r>
              <a:rPr lang="en-US" sz="1200" dirty="0"/>
              <a:t>, Blood advances, 2019</a:t>
            </a:r>
          </a:p>
        </p:txBody>
      </p:sp>
    </p:spTree>
    <p:extLst>
      <p:ext uri="{BB962C8B-B14F-4D97-AF65-F5344CB8AC3E}">
        <p14:creationId xmlns:p14="http://schemas.microsoft.com/office/powerpoint/2010/main" val="7272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26604"/>
            <a:ext cx="8839200" cy="48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89844"/>
            <a:ext cx="7696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Nonmyeloablative</a:t>
            </a:r>
            <a:r>
              <a:rPr lang="en-US" sz="2800" b="1" dirty="0"/>
              <a:t> Conditioning Regimen before T Cell Replete Haploidentical Transplantation with Post-Transplant Cyclophosphamide for Advanced Hodgkin and Non-Hodgkin </a:t>
            </a:r>
            <a:r>
              <a:rPr lang="en-US" sz="2800" b="1" dirty="0" smtClean="0"/>
              <a:t>Lymphomas</a:t>
            </a:r>
          </a:p>
          <a:p>
            <a:endParaRPr lang="en-US" sz="2800" dirty="0"/>
          </a:p>
          <a:p>
            <a:r>
              <a:rPr lang="en-US" dirty="0" err="1" smtClean="0">
                <a:hlinkClick r:id="rId2"/>
              </a:rPr>
              <a:t>CatalinaMontes</a:t>
            </a:r>
            <a:r>
              <a:rPr lang="en-US" dirty="0" smtClean="0">
                <a:hlinkClick r:id="rId2"/>
              </a:rPr>
              <a:t> </a:t>
            </a:r>
            <a:r>
              <a:rPr lang="en-US" dirty="0">
                <a:hlinkClick r:id="rId2"/>
              </a:rPr>
              <a:t>de Oca</a:t>
            </a:r>
            <a:r>
              <a:rPr lang="en-US" baseline="30000" dirty="0">
                <a:hlinkClick r:id="rId2"/>
              </a:rPr>
              <a:t>1</a:t>
            </a:r>
            <a:r>
              <a:rPr lang="en-US" dirty="0">
                <a:hlinkClick r:id="rId2"/>
              </a:rPr>
              <a:t>LucaCastagna</a:t>
            </a:r>
            <a:r>
              <a:rPr lang="en-US" baseline="30000" dirty="0">
                <a:hlinkClick r:id="rId2"/>
              </a:rPr>
              <a:t>2</a:t>
            </a:r>
            <a:r>
              <a:rPr lang="en-US" dirty="0">
                <a:hlinkClick r:id="rId2"/>
              </a:rPr>
              <a:t>ChiaraDe </a:t>
            </a:r>
            <a:r>
              <a:rPr lang="en-US" dirty="0" smtClean="0">
                <a:hlinkClick r:id="rId2"/>
              </a:rPr>
              <a:t>Philippis</a:t>
            </a:r>
            <a:r>
              <a:rPr lang="en-US" baseline="30000" dirty="0" smtClean="0">
                <a:hlinkClick r:id="rId2"/>
              </a:rPr>
              <a:t>2</a:t>
            </a:r>
            <a:r>
              <a:rPr lang="en-US" dirty="0" smtClean="0">
                <a:hlinkClick r:id="rId2"/>
              </a:rPr>
              <a:t>StefaniaBramanti</a:t>
            </a:r>
            <a:r>
              <a:rPr lang="en-US" baseline="30000" dirty="0" smtClean="0">
                <a:hlinkClick r:id="rId2"/>
              </a:rPr>
              <a:t>2</a:t>
            </a:r>
            <a:r>
              <a:rPr lang="en-US" dirty="0" smtClean="0">
                <a:hlinkClick r:id="rId2"/>
              </a:rPr>
              <a:t>Jean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19800" y="5943600"/>
            <a:ext cx="1944763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Arial"/>
              </a:rPr>
              <a:t>C Montez, </a:t>
            </a:r>
            <a:r>
              <a:rPr lang="en-US" sz="1400" dirty="0" err="1">
                <a:ea typeface="Calibri"/>
                <a:cs typeface="Arial"/>
              </a:rPr>
              <a:t>bbmt</a:t>
            </a:r>
            <a:r>
              <a:rPr lang="en-US" sz="1400" dirty="0">
                <a:ea typeface="Calibri"/>
                <a:cs typeface="Arial"/>
              </a:rPr>
              <a:t>, 2020</a:t>
            </a:r>
            <a:endParaRPr lang="en-US" sz="1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2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04159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147 patients with advanced lymphoma were included</a:t>
            </a:r>
          </a:p>
          <a:p>
            <a:endParaRPr lang="en-US" sz="2400" b="1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ncidence of grade II to IV acute GVHD was 30%. </a:t>
            </a:r>
          </a:p>
          <a:p>
            <a:r>
              <a:rPr lang="en-US" sz="2400" dirty="0" smtClean="0"/>
              <a:t>Two-year cumulative incidence of all grades of chronic GVHD was 13% </a:t>
            </a:r>
          </a:p>
          <a:p>
            <a:endParaRPr lang="en-US" sz="2400" dirty="0" smtClean="0"/>
          </a:p>
          <a:p>
            <a:r>
              <a:rPr lang="en-US" sz="2400" dirty="0" smtClean="0"/>
              <a:t>Two-year cumulative incidence of disease relapse was 19% with a higher incidence in patients not being in CR at </a:t>
            </a:r>
            <a:r>
              <a:rPr lang="en-US" sz="2400" dirty="0" err="1" smtClean="0"/>
              <a:t>allo</a:t>
            </a:r>
            <a:r>
              <a:rPr lang="en-US" sz="2400" dirty="0" smtClean="0"/>
              <a:t>-HCT (CR versus not CR: 12% versus 33%, </a:t>
            </a:r>
            <a:r>
              <a:rPr lang="en-US" sz="2400" i="1" dirty="0" smtClean="0"/>
              <a:t>P</a:t>
            </a:r>
            <a:r>
              <a:rPr lang="en-US" sz="2400" dirty="0" smtClean="0"/>
              <a:t> = .006)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Two-year PFS, OS, and GRFS were 66%, 73%, and 56% ,respectively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400800" y="6096000"/>
            <a:ext cx="1944763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Arial"/>
              </a:rPr>
              <a:t>C Montez, </a:t>
            </a:r>
            <a:r>
              <a:rPr lang="en-US" sz="1400" dirty="0" err="1">
                <a:ea typeface="Calibri"/>
                <a:cs typeface="Arial"/>
              </a:rPr>
              <a:t>bbmt</a:t>
            </a:r>
            <a:r>
              <a:rPr lang="en-US" sz="1400" dirty="0">
                <a:ea typeface="Calibri"/>
                <a:cs typeface="Arial"/>
              </a:rPr>
              <a:t>, 2020</a:t>
            </a:r>
            <a:endParaRPr lang="en-US" sz="12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9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09600"/>
            <a:ext cx="7778352" cy="464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dirty="0" err="1"/>
              <a:t>Nonmyeloablative</a:t>
            </a:r>
            <a:r>
              <a:rPr lang="en-US" sz="2800" dirty="0"/>
              <a:t> haploidentical stem cell transplantation for advanced lymphomas is highly feasible with low incidence of </a:t>
            </a:r>
            <a:r>
              <a:rPr lang="en-US" sz="2800" dirty="0" err="1"/>
              <a:t>nonrelapse</a:t>
            </a:r>
            <a:r>
              <a:rPr lang="en-US" sz="2800" dirty="0"/>
              <a:t> mortality.</a:t>
            </a:r>
          </a:p>
          <a:p>
            <a:endParaRPr lang="en-US" sz="2800" dirty="0"/>
          </a:p>
          <a:p>
            <a:r>
              <a:rPr lang="en-US" sz="2800" dirty="0"/>
              <a:t>It provides a strong graft-versus-lymphoma effect for both Hodgkin and non-Hodgkin lymphoma, with low incidence of relapse when performed in partial or complete remission.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6172200"/>
            <a:ext cx="2013693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a typeface="Calibri"/>
                <a:cs typeface="Arial"/>
              </a:rPr>
              <a:t>C Montez, </a:t>
            </a:r>
            <a:r>
              <a:rPr lang="en-US" sz="1400" b="1" dirty="0" err="1">
                <a:ea typeface="Calibri"/>
                <a:cs typeface="Arial"/>
              </a:rPr>
              <a:t>bbmt</a:t>
            </a:r>
            <a:r>
              <a:rPr lang="en-US" sz="1400" b="1" dirty="0">
                <a:ea typeface="Calibri"/>
                <a:cs typeface="Arial"/>
              </a:rPr>
              <a:t>, 2020</a:t>
            </a:r>
            <a:endParaRPr lang="en-US" sz="1200" b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6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9" y="914400"/>
            <a:ext cx="8003721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6096000"/>
            <a:ext cx="2310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 Martinez, 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Oncol</a:t>
            </a:r>
            <a:r>
              <a:rPr lang="en-US" sz="1200" dirty="0"/>
              <a:t>,  2017</a:t>
            </a:r>
          </a:p>
        </p:txBody>
      </p:sp>
    </p:spTree>
    <p:extLst>
      <p:ext uri="{BB962C8B-B14F-4D97-AF65-F5344CB8AC3E}">
        <p14:creationId xmlns:p14="http://schemas.microsoft.com/office/powerpoint/2010/main" val="1661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58736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4" y="1447800"/>
            <a:ext cx="8517156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6172200"/>
            <a:ext cx="2310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 Martinez, 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Oncol</a:t>
            </a:r>
            <a:r>
              <a:rPr lang="en-US" sz="1200" dirty="0"/>
              <a:t>,  2017</a:t>
            </a:r>
          </a:p>
        </p:txBody>
      </p:sp>
    </p:spTree>
    <p:extLst>
      <p:ext uri="{BB962C8B-B14F-4D97-AF65-F5344CB8AC3E}">
        <p14:creationId xmlns:p14="http://schemas.microsoft.com/office/powerpoint/2010/main" val="40126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0" y="990600"/>
            <a:ext cx="4114800" cy="40902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686115" cy="3754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0" y="6172200"/>
            <a:ext cx="2310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 Martinez, 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Oncol</a:t>
            </a:r>
            <a:r>
              <a:rPr lang="en-US" sz="1200" dirty="0"/>
              <a:t>,  2017</a:t>
            </a:r>
          </a:p>
        </p:txBody>
      </p:sp>
    </p:spTree>
    <p:extLst>
      <p:ext uri="{BB962C8B-B14F-4D97-AF65-F5344CB8AC3E}">
        <p14:creationId xmlns:p14="http://schemas.microsoft.com/office/powerpoint/2010/main" val="6643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762000"/>
            <a:ext cx="4171950" cy="456027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865" y="990600"/>
            <a:ext cx="4211067" cy="433167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412276"/>
            <a:ext cx="4152900" cy="6688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6" y="353218"/>
            <a:ext cx="4224004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0" y="1066800"/>
            <a:ext cx="8461271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600200"/>
            <a:ext cx="84581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1" y="2590800"/>
            <a:ext cx="8513776" cy="39197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4572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ncouraging </a:t>
            </a:r>
            <a:r>
              <a:rPr lang="en-US" sz="2400" dirty="0"/>
              <a:t>results have been reported with HAPLO after a </a:t>
            </a:r>
            <a:r>
              <a:rPr lang="en-US" sz="2400" dirty="0" err="1"/>
              <a:t>nonmyeloablative</a:t>
            </a:r>
            <a:r>
              <a:rPr lang="en-US" sz="2400" dirty="0"/>
              <a:t> regimen and post-transplantation cyclophosphamide (</a:t>
            </a:r>
            <a:r>
              <a:rPr lang="en-US" sz="2400" dirty="0" err="1"/>
              <a:t>PTCy</a:t>
            </a:r>
            <a:r>
              <a:rPr lang="en-US" sz="2400" dirty="0"/>
              <a:t>) as GVHD prophylaxis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3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792538" cy="250542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27" y="3352800"/>
            <a:ext cx="6506484" cy="27054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57800" y="6212166"/>
            <a:ext cx="2895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/>
                <a:ea typeface="Calibri"/>
                <a:cs typeface="Arial"/>
              </a:rPr>
              <a:t>M A </a:t>
            </a:r>
            <a:r>
              <a:rPr lang="en-US" sz="1400" dirty="0" err="1">
                <a:latin typeface="Calibri"/>
                <a:ea typeface="Calibri"/>
                <a:cs typeface="Arial"/>
              </a:rPr>
              <a:t>Meybodi</a:t>
            </a:r>
            <a:r>
              <a:rPr lang="en-US" sz="1400" dirty="0">
                <a:latin typeface="Calibri"/>
                <a:ea typeface="Calibri"/>
                <a:cs typeface="Arial"/>
              </a:rPr>
              <a:t>, Blood advances, 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76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1247" y="1138618"/>
            <a:ext cx="5516330" cy="420423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1087" y="1199946"/>
            <a:ext cx="5236902" cy="436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215163" cy="46482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53000"/>
            <a:ext cx="8382000" cy="16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56" y="990600"/>
            <a:ext cx="6441662" cy="3200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1" y="3810000"/>
            <a:ext cx="5876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compare the outcomes of patients with Hodgkin or non-Hodgkin lymphoma undergoing </a:t>
            </a:r>
            <a:r>
              <a:rPr lang="en-US" dirty="0" err="1" smtClean="0"/>
              <a:t>nonmyeloablative</a:t>
            </a:r>
            <a:r>
              <a:rPr lang="en-US" dirty="0" smtClean="0"/>
              <a:t> haploidentical or unrelated cord blood (UCB) hematopoietic cell transplantation.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73976" y="5643917"/>
            <a:ext cx="2781531" cy="3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prstClr val="black"/>
                </a:solidFill>
                <a:ea typeface="Calibri"/>
                <a:cs typeface="Arial"/>
              </a:rPr>
              <a:t>G </a:t>
            </a:r>
            <a:r>
              <a:rPr lang="en-US" sz="1400" b="1" dirty="0" err="1">
                <a:solidFill>
                  <a:prstClr val="black"/>
                </a:solidFill>
                <a:ea typeface="Calibri"/>
                <a:cs typeface="Arial"/>
              </a:rPr>
              <a:t>Fatobene</a:t>
            </a:r>
            <a:r>
              <a:rPr lang="en-US" sz="1400" b="1" dirty="0">
                <a:solidFill>
                  <a:prstClr val="black"/>
                </a:solidFill>
                <a:ea typeface="Calibri"/>
                <a:cs typeface="Arial"/>
              </a:rPr>
              <a:t>, J </a:t>
            </a:r>
            <a:r>
              <a:rPr lang="en-US" sz="1400" b="1" dirty="0" err="1">
                <a:solidFill>
                  <a:prstClr val="black"/>
                </a:solidFill>
                <a:ea typeface="Calibri"/>
                <a:cs typeface="Arial"/>
              </a:rPr>
              <a:t>Clin</a:t>
            </a:r>
            <a:r>
              <a:rPr lang="en-US" sz="1400" b="1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ea typeface="Calibri"/>
                <a:cs typeface="Arial"/>
              </a:rPr>
              <a:t>Oncol</a:t>
            </a:r>
            <a:r>
              <a:rPr lang="en-US" sz="1400" b="1" dirty="0">
                <a:solidFill>
                  <a:prstClr val="black"/>
                </a:solidFill>
                <a:ea typeface="Calibri"/>
                <a:cs typeface="Arial"/>
              </a:rPr>
              <a:t>, 2020</a:t>
            </a:r>
            <a:endParaRPr lang="en-US" sz="1200" dirty="0">
              <a:solidFill>
                <a:prstClr val="black"/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5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2334</TotalTime>
  <Words>631</Words>
  <Application>Microsoft Office PowerPoint</Application>
  <PresentationFormat>On-screen Show (4:3)</PresentationFormat>
  <Paragraphs>68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Abnus</dc:creator>
  <cp:lastModifiedBy>Abnus</cp:lastModifiedBy>
  <cp:revision>67</cp:revision>
  <dcterms:created xsi:type="dcterms:W3CDTF">2020-09-14T17:11:27Z</dcterms:created>
  <dcterms:modified xsi:type="dcterms:W3CDTF">2020-09-16T20:45:06Z</dcterms:modified>
</cp:coreProperties>
</file>